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video/unknown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harts/chart1.xml" ContentType="application/vnd.openxmlformats-officedocument.drawingml.chart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9" r:id="rId3"/>
    <p:sldId id="257" r:id="rId4"/>
    <p:sldId id="258" r:id="rId5"/>
    <p:sldId id="265" r:id="rId6"/>
    <p:sldId id="264" r:id="rId7"/>
    <p:sldId id="260" r:id="rId8"/>
    <p:sldId id="261" r:id="rId9"/>
    <p:sldId id="262" r:id="rId10"/>
    <p:sldId id="266" r:id="rId11"/>
    <p:sldId id="263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3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Число курящих в млрд</c:v>
                </c:pt>
              </c:strCache>
            </c:strRef>
          </c:tx>
          <c:cat>
            <c:numRef>
              <c:f>Лист1!$A$2:$A$9</c:f>
              <c:numCache>
                <c:formatCode>General</c:formatCode>
                <c:ptCount val="8"/>
                <c:pt idx="0">
                  <c:v>1990</c:v>
                </c:pt>
                <c:pt idx="1">
                  <c:v>1995</c:v>
                </c:pt>
                <c:pt idx="2">
                  <c:v>2000</c:v>
                </c:pt>
                <c:pt idx="3">
                  <c:v>2005</c:v>
                </c:pt>
                <c:pt idx="4">
                  <c:v>2010</c:v>
                </c:pt>
                <c:pt idx="5">
                  <c:v>2015</c:v>
                </c:pt>
                <c:pt idx="6">
                  <c:v>2020</c:v>
                </c:pt>
                <c:pt idx="7">
                  <c:v>2022</c:v>
                </c:pt>
              </c:numCache>
            </c:numRef>
          </c:cat>
          <c:val>
            <c:numRef>
              <c:f>Лист1!$B$2:$B$9</c:f>
              <c:numCache>
                <c:formatCode>General</c:formatCode>
                <c:ptCount val="8"/>
                <c:pt idx="0">
                  <c:v>2</c:v>
                </c:pt>
                <c:pt idx="1">
                  <c:v>2.1</c:v>
                </c:pt>
                <c:pt idx="2">
                  <c:v>1.9</c:v>
                </c:pt>
                <c:pt idx="3">
                  <c:v>1.8</c:v>
                </c:pt>
                <c:pt idx="4">
                  <c:v>1.9</c:v>
                </c:pt>
                <c:pt idx="5">
                  <c:v>1.7</c:v>
                </c:pt>
                <c:pt idx="6">
                  <c:v>1.6</c:v>
                </c:pt>
                <c:pt idx="7" formatCode="d\-mmm">
                  <c:v>1.7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5230080"/>
        <c:axId val="124818176"/>
      </c:lineChart>
      <c:catAx>
        <c:axId val="1252300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24818176"/>
        <c:crosses val="autoZero"/>
        <c:auto val="1"/>
        <c:lblAlgn val="ctr"/>
        <c:lblOffset val="100"/>
        <c:noMultiLvlLbl val="0"/>
      </c:catAx>
      <c:valAx>
        <c:axId val="12481817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25230080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082253086419753"/>
          <c:y val="0.51137062131763367"/>
          <c:w val="0.27942901234567902"/>
          <c:h val="0.17323212170141949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>
          <a:latin typeface="Times New Roman" panose="02020603050405020304" pitchFamily="18" charset="0"/>
          <a:cs typeface="Times New Roman" panose="02020603050405020304" pitchFamily="18" charset="0"/>
        </a:defRPr>
      </a:pPr>
      <a:endParaRPr lang="ru-RU"/>
    </a:p>
  </c:txPr>
  <c:externalData r:id="rId1">
    <c:autoUpdate val="0"/>
  </c:externalData>
</c:chartSpace>
</file>

<file path=ppt/media/image1.jpeg>
</file>

<file path=ppt/media/image2.png>
</file>

<file path=ppt/media/image3.jpeg>
</file>

<file path=ppt/media/image4.jpg>
</file>

<file path=ppt/media/image5.png>
</file>

<file path=ppt/media/image6.png>
</file>

<file path=ppt/media/media1.mp3>
</file>

<file path=ppt/media/media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27216A-C838-4284-A0D0-8F80987AB736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BFB36-433D-4166-96E8-60867ECFB5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5291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ый треугольник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Заголовок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7" name="Подзаголовок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grpSp>
        <p:nvGrpSpPr>
          <p:cNvPr id="2" name="Группа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Полилиния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Полилиния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Полилиния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Прямая соединительная линия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Дата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A1CB3A1-3DF7-40D3-B431-770008704B38}" type="datetime1">
              <a:rPr lang="ru-RU" smtClean="0"/>
              <a:t>06.01.2023</a:t>
            </a:fld>
            <a:endParaRPr lang="ru-RU"/>
          </a:p>
        </p:txBody>
      </p:sp>
      <p:sp>
        <p:nvSpPr>
          <p:cNvPr id="19" name="Нижний колонтитул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27" name="Номер слайда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C6FE744-34BE-4757-905E-82F3A746BB1A}" type="datetime1">
              <a:rPr lang="ru-RU" smtClean="0"/>
              <a:t>06.01.2023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D2CD4B0-FCAE-4C50-A8AB-2F7820E56F93}" type="datetime1">
              <a:rPr lang="ru-RU" smtClean="0"/>
              <a:t>06.01.2023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66A340D-B27B-4CDE-8060-DDF47788C438}" type="datetime1">
              <a:rPr lang="ru-RU" smtClean="0"/>
              <a:t>06.01.2023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A0BBC88-80A9-400C-B484-25CDCB6644DE}" type="datetime1">
              <a:rPr lang="ru-RU" smtClean="0"/>
              <a:t>06.01.2023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Нашивка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Нашивка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154F98F-CE74-47C0-A170-E1DCEF9C83DC}" type="datetime1">
              <a:rPr lang="ru-RU" smtClean="0"/>
              <a:t>06.01.2023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94976B-88FF-49CB-9EF0-361634A5B8E2}" type="datetime1">
              <a:rPr lang="ru-RU" smtClean="0"/>
              <a:t>06.01.2023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7101D6-210C-4AD1-89EF-4D2C5E3BB143}" type="datetime1">
              <a:rPr lang="ru-RU" smtClean="0"/>
              <a:t>06.01.2023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EA8EC3F-DE89-416A-82AE-DE4927E70206}" type="datetime1">
              <a:rPr lang="ru-RU" smtClean="0"/>
              <a:t>06.01.2023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37D04AB1-7FEB-4877-B26B-31E85AFC45EC}" type="datetime1">
              <a:rPr lang="ru-RU" smtClean="0"/>
              <a:t>06.01.2023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97C54B8-50C0-418B-830F-47662A3909B6}" type="datetime1">
              <a:rPr lang="ru-RU" smtClean="0"/>
              <a:t>06.01.2023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8" name="Полилиния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Полилиния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Прямоугольный треугольник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Нашивка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Нашивка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олилиния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Полилиния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Прямоугольный треугольник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0" name="Текст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0" name="Дата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FBB85C03-438C-46F3-9681-588D8FDF3835}" type="datetime1">
              <a:rPr lang="ru-RU" smtClean="0"/>
              <a:t>06.01.2023</a:t>
            </a:fld>
            <a:endParaRPr lang="ru-RU"/>
          </a:p>
        </p:txBody>
      </p:sp>
      <p:sp>
        <p:nvSpPr>
          <p:cNvPr id="22" name="Нижний колонтитул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340926CA-F289-49EE-917B-2A504825ED5B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gif"/><Relationship Id="rId1" Type="http://schemas.microsoft.com/office/2007/relationships/media" Target="../media/media2.gif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3568" y="2420888"/>
            <a:ext cx="7772400" cy="1109985"/>
          </a:xfrm>
        </p:spPr>
        <p:txBody>
          <a:bodyPr>
            <a:normAutofit/>
          </a:bodyPr>
          <a:lstStyle/>
          <a:p>
            <a:pPr algn="ctr"/>
            <a:r>
              <a:rPr lang="ru-RU" sz="2800" cap="all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«Курение – вред»</a:t>
            </a:r>
            <a:br>
              <a:rPr lang="ru-RU" sz="2800" cap="all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 по дисциплине «Информатика»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181906" y="3861048"/>
            <a:ext cx="4960640" cy="1584176"/>
          </a:xfrm>
        </p:spPr>
        <p:txBody>
          <a:bodyPr>
            <a:normAutofit lnSpcReduction="10000"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</a:t>
            </a:r>
            <a:br>
              <a:rPr lang="ru-RU" sz="20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гр. </a:t>
            </a:r>
            <a:r>
              <a:rPr lang="ru-RU" sz="2000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592-1 Ш.А.Аширов</a:t>
            </a:r>
            <a:endParaRPr lang="ru-RU" sz="2000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</a:t>
            </a: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старший преподаватель кафедры ЭМИС</a:t>
            </a:r>
          </a:p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000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А.А.Матолыгин</a:t>
            </a:r>
            <a:endParaRPr lang="ru-RU" sz="2000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251520" y="404664"/>
            <a:ext cx="86409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науки и высшего образования Российской Федерации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ТОМСКИЙ ГОСУДАРСТВЕННЫЙ УНИВЕРСИТЕТ</a:t>
            </a:r>
            <a:br>
              <a:rPr lang="ru-RU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 УПРАВЛЕНИЯ И РАДИОЭЛЕКТРОНИКИ (ТУСУР)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экономической математики, информатики и статистики (ЭМИС)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246" y="6195774"/>
            <a:ext cx="9120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Томск 2022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keys-of-moon-lonesome-journey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flipH="1" flipV="1">
            <a:off x="395536" y="5301208"/>
            <a:ext cx="179623" cy="179623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26CA-F289-49EE-917B-2A504825ED5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920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10795">
        <p:cut/>
      </p:transition>
    </mc:Choice>
    <mc:Fallback xmlns="">
      <p:transition advTm="10795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7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vereEnragedBoilweevil-max-1mb.gi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>
                  <p14:fade in="2000" out="2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9813" y="1481138"/>
            <a:ext cx="4525962" cy="4525962"/>
          </a:xfr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26CA-F289-49EE-917B-2A504825ED5B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000" dirty="0" smtClean="0"/>
              <a:t>Вот до чего доводит курение…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396598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8000"/>
    </mc:Choice>
    <mc:Fallback xmlns="">
      <p:transition spd="slow" advTm="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26CA-F289-49EE-917B-2A504825ED5B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77293"/>
      </p:ext>
    </p:extLst>
  </p:cSld>
  <p:clrMapOvr>
    <a:masterClrMapping/>
  </p:clrMapOvr>
  <p:transition spd="slow" advTm="7372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112" y="3140968"/>
            <a:ext cx="2952328" cy="2952328"/>
          </a:xfrm>
          <a:prstGeom prst="rect">
            <a:avLst/>
          </a:prstGeom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1283678"/>
            <a:ext cx="8784976" cy="4525963"/>
          </a:xfrm>
        </p:spPr>
        <p:txBody>
          <a:bodyPr>
            <a:normAutofit/>
          </a:bodyPr>
          <a:lstStyle/>
          <a:p>
            <a:pPr marL="0" indent="457200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Табакокурение (или просто курение) — вдыхание дыма тлеющих высушенных или обработанных листьев табака, наиболее часто в виде курения сигарет, сигар, сигарилл, курительных трубок или кальяна. При этом курение сигарет предполагает вдыхание табачного дыма лёгкими, тогда как при курении трубок или сигар попадания дыма в лёгкие не допускается — дымом наполняется только ротовая полость.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Введение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26CA-F289-49EE-917B-2A504825ED5B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002794"/>
      </p:ext>
    </p:extLst>
  </p:cSld>
  <p:clrMapOvr>
    <a:masterClrMapping/>
  </p:clrMapOvr>
  <p:transition spd="slow" advTm="13525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332656"/>
            <a:ext cx="8229600" cy="5112568"/>
          </a:xfrm>
        </p:spPr>
        <p:txBody>
          <a:bodyPr>
            <a:noAutofit/>
          </a:bodyPr>
          <a:lstStyle/>
          <a:p>
            <a:pPr marL="0" indent="457200" algn="just" fontAlgn="ctr">
              <a:spcBef>
                <a:spcPts val="0"/>
              </a:spcBef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Курение —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добровольное отравление не только себя, но и окружающих. Вред курения на организм человека определяется, в первую очередь, высоким содержанием в составе табачного дыма вредных веществ:</a:t>
            </a:r>
          </a:p>
          <a:p>
            <a:pPr marL="0" indent="457200" fontAlgn="ctr">
              <a:spcBef>
                <a:spcPts val="0"/>
              </a:spcBef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никотин;</a:t>
            </a:r>
          </a:p>
          <a:p>
            <a:pPr marL="0" indent="457200" fontAlgn="ctr">
              <a:spcBef>
                <a:spcPts val="0"/>
              </a:spcBef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гарный газ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457200" fontAlgn="ctr">
              <a:spcBef>
                <a:spcPts val="0"/>
              </a:spcBef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синильная кислота;</a:t>
            </a:r>
          </a:p>
          <a:p>
            <a:pPr marL="0" indent="457200" fontAlgn="ctr">
              <a:spcBef>
                <a:spcPts val="0"/>
              </a:spcBef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сероводород;</a:t>
            </a:r>
          </a:p>
          <a:p>
            <a:pPr marL="0" indent="457200" fontAlgn="ctr">
              <a:spcBef>
                <a:spcPts val="0"/>
              </a:spcBef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углекислота;</a:t>
            </a:r>
          </a:p>
          <a:p>
            <a:pPr marL="0" indent="457200" fontAlgn="ctr">
              <a:spcBef>
                <a:spcPts val="0"/>
              </a:spcBef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аммиак;</a:t>
            </a:r>
          </a:p>
          <a:p>
            <a:pPr marL="0" indent="457200" fontAlgn="ctr">
              <a:spcBef>
                <a:spcPts val="0"/>
              </a:spcBef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пиридиновые основания;</a:t>
            </a:r>
          </a:p>
          <a:p>
            <a:pPr marL="0" indent="457200" fontAlgn="ctr">
              <a:spcBef>
                <a:spcPts val="0"/>
              </a:spcBef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радиоактивные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изотопы.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457200" algn="just" fontAlgn="ctr">
              <a:spcBef>
                <a:spcPts val="0"/>
              </a:spcBef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тому же курение оказывает негативное влияние не только на организм человека, но и негативно сказывается на внешнем виде — лицо курильщика покрывается выраженными морщинами, а кожа приобретает серый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оттенок.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26CA-F289-49EE-917B-2A504825ED5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759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7918">
        <p14:flythrough/>
      </p:transition>
    </mc:Choice>
    <mc:Fallback xmlns="">
      <p:transition spd="slow" advTm="17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268760"/>
            <a:ext cx="8229600" cy="4896544"/>
          </a:xfrm>
        </p:spPr>
        <p:txBody>
          <a:bodyPr>
            <a:no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Дыхательные пути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– бронхит, хроническая обструктивная болезнь легких, рак легких.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Органы кровообращения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– повышение давления, ускорение пульса, сужение артерий (гангрена), повреждение внутренней оболочки артерий (инсульт, инфаркт).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Пищеварительные органы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– нарушения работы желудка, язвы желудка.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Полость рта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– воспаления десен, рак полости рта.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Кожа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– быстрое старение, серость и бледность кожи.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Половые органы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– бесплодие, импотенция.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Зародыш человека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– преждевременные роды, недовес, плохое здоровье.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Психика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– зависимость.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Общее здоровье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– укорачивает предполагаемый срок жизни.</a:t>
            </a:r>
          </a:p>
          <a:p>
            <a:pPr marL="0" indent="0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Риски для здоровья при курении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26CA-F289-49EE-917B-2A504825ED5B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4624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08">
        <p14:prism isContent="1"/>
      </p:transition>
    </mc:Choice>
    <mc:Fallback xmlns="">
      <p:transition spd="slow" advTm="2090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Из-за рекламы — 3,7%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«телику» все курят — 4,6%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Родители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курят — 4,8%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Назло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взрослым — 5,3%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Потому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 запрещают — 5,5%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Скучно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7,3%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Сигареты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доступны — 7,5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Нравится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8,6%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Хочу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быть взрослым — 10,1%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Это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«круто» — 10,1%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Снять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стресс — 12,1%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Друзья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курят — 20,4%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Причины курения у школьников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26CA-F289-49EE-917B-2A504825ED5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0411813"/>
      </p:ext>
    </p:extLst>
  </p:cSld>
  <p:clrMapOvr>
    <a:masterClrMapping/>
  </p:clrMapOvr>
  <p:transition spd="slow" advTm="17758">
    <p:wheel spokes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052736"/>
            <a:ext cx="6788943" cy="4525962"/>
          </a:xfr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Сравнение легких курящего и некурящего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1259632" y="4581128"/>
            <a:ext cx="3445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Легкие здорового человека 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4499992" y="4581128"/>
            <a:ext cx="325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Легкие курящего человека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26CA-F289-49EE-917B-2A504825ED5B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0335121"/>
      </p:ext>
    </p:extLst>
  </p:cSld>
  <p:clrMapOvr>
    <a:masterClrMapping/>
  </p:clrMapOvr>
  <p:transition spd="slow" advTm="5606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6994" y="1772816"/>
            <a:ext cx="5177006" cy="3085802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Статистика курения в мире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323528" y="1844824"/>
            <a:ext cx="36724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настоящее время по данным ВОЗ, в мире регулярно курят или употребляют табак в других формах около 1,3 млрд. человек. Курят примерно 47% мужчин и около 12% женщин. Из них 400 млн. в развитых странах и 900 млн. в развивающихся странах.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26CA-F289-49EE-917B-2A504825ED5B}" type="slidenum">
              <a:rPr lang="ru-RU" smtClean="0"/>
              <a:t>7</a:t>
            </a:fld>
            <a:endParaRPr lang="ru-RU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86698529"/>
      </p:ext>
    </p:extLst>
  </p:cSld>
  <p:clrMapOvr>
    <a:masterClrMapping/>
  </p:clrMapOvr>
  <p:transition spd="slow" advTm="15752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1143000"/>
          </a:xfrm>
        </p:spPr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Статистика курения в мире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040353"/>
              </p:ext>
            </p:extLst>
          </p:nvPr>
        </p:nvGraphicFramePr>
        <p:xfrm>
          <a:off x="395536" y="1194346"/>
          <a:ext cx="8229600" cy="45259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547664" y="5733256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Диаграмма изменения численности курящих в мире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26CA-F289-49EE-917B-2A504825ED5B}" type="slidenum">
              <a:rPr lang="ru-RU" smtClean="0"/>
              <a:t>8</a:t>
            </a:fld>
            <a:endParaRPr lang="ru-RU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60210562"/>
      </p:ext>
    </p:extLst>
  </p:cSld>
  <p:clrMapOvr>
    <a:masterClrMapping/>
  </p:clrMapOvr>
  <p:transition spd="slow" advTm="7836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5753907"/>
              </p:ext>
            </p:extLst>
          </p:nvPr>
        </p:nvGraphicFramePr>
        <p:xfrm>
          <a:off x="457200" y="1481138"/>
          <a:ext cx="8229600" cy="42521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47245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Год</a:t>
                      </a:r>
                      <a:r>
                        <a:rPr lang="ru-RU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Число курящих (человек)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47245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1993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32,2</a:t>
                      </a:r>
                      <a:r>
                        <a:rPr lang="ru-RU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млн </a:t>
                      </a:r>
                    </a:p>
                  </a:txBody>
                  <a:tcPr/>
                </a:tc>
              </a:tr>
              <a:tr h="47245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1995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32,5 млн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47245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35,1</a:t>
                      </a:r>
                      <a:r>
                        <a:rPr lang="ru-RU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млн 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47245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2005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34,3</a:t>
                      </a:r>
                      <a:r>
                        <a:rPr lang="ru-RU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млн 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47245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2010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31,1</a:t>
                      </a:r>
                      <a:r>
                        <a:rPr lang="ru-RU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млн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47245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2015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28,9 млн 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47245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27,2</a:t>
                      </a:r>
                      <a:r>
                        <a:rPr lang="ru-RU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млн 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47245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2022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26,4 млн</a:t>
                      </a:r>
                      <a:endParaRPr lang="ru-RU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Статистика курения в России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1547664" y="5833807"/>
            <a:ext cx="6126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Таблица изменения численности курящих в России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26CA-F289-49EE-917B-2A504825ED5B}" type="slidenum">
              <a:rPr lang="ru-RU" smtClean="0"/>
              <a:t>9</a:t>
            </a:fld>
            <a:endParaRPr lang="ru-RU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9106808"/>
      </p:ext>
    </p:extLst>
  </p:cSld>
  <p:clrMapOvr>
    <a:masterClrMapping/>
  </p:clrMapOvr>
  <p:transition spd="slow" advTm="11733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0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ткрытая">
  <a:themeElements>
    <a:clrScheme name="Открытая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Открытая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Открытая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299</TotalTime>
  <Words>322</Words>
  <Application>Microsoft Office PowerPoint</Application>
  <PresentationFormat>Экран (4:3)</PresentationFormat>
  <Paragraphs>86</Paragraphs>
  <Slides>11</Slides>
  <Notes>0</Notes>
  <HiddenSlides>0</HiddenSlides>
  <MMClips>2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Открытая</vt:lpstr>
      <vt:lpstr>«Курение – вред» Презентация по дисциплине «Информатика»</vt:lpstr>
      <vt:lpstr>Введение</vt:lpstr>
      <vt:lpstr>Презентация PowerPoint</vt:lpstr>
      <vt:lpstr>Риски для здоровья при курении</vt:lpstr>
      <vt:lpstr>Причины курения у школьников</vt:lpstr>
      <vt:lpstr>Сравнение легких курящего и некурящего</vt:lpstr>
      <vt:lpstr>Статистика курения в мире</vt:lpstr>
      <vt:lpstr>Статистика курения в мире </vt:lpstr>
      <vt:lpstr>Статистика курения в России</vt:lpstr>
      <vt:lpstr>Вот до чего доводит курение…</vt:lpstr>
      <vt:lpstr>Спасибо за внимание!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Почему курение сигарет вредно для нас? Презентация по дисциплине «</dc:title>
  <dc:creator>Шухрат</dc:creator>
  <cp:lastModifiedBy>Шухрат Аширов</cp:lastModifiedBy>
  <cp:revision>30</cp:revision>
  <dcterms:created xsi:type="dcterms:W3CDTF">2022-11-22T07:32:18Z</dcterms:created>
  <dcterms:modified xsi:type="dcterms:W3CDTF">2023-01-06T16:40:46Z</dcterms:modified>
</cp:coreProperties>
</file>

<file path=docProps/thumbnail.jpeg>
</file>